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3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</p:sldIdLst>
  <p:sldSz cy="5143500" cx="9144000"/>
  <p:notesSz cx="6858000" cy="9144000"/>
  <p:embeddedFontLst>
    <p:embeddedFont>
      <p:font typeface="Lato"/>
      <p:regular r:id="rId25"/>
      <p:bold r:id="rId26"/>
      <p:italic r:id="rId27"/>
      <p:boldItalic r:id="rId28"/>
    </p:embeddedFont>
    <p:embeddedFont>
      <p:font typeface="Titillium Web"/>
      <p:regular r:id="rId29"/>
      <p:bold r:id="rId30"/>
      <p:italic r:id="rId31"/>
      <p:boldItalic r:id="rId32"/>
    </p:embeddedFont>
    <p:embeddedFont>
      <p:font typeface="Lato Light"/>
      <p:regular r:id="rId33"/>
      <p:bold r:id="rId34"/>
      <p:italic r:id="rId35"/>
      <p:boldItalic r:id="rId36"/>
    </p:embeddedFont>
    <p:embeddedFont>
      <p:font typeface="Lato Black"/>
      <p:bold r:id="rId37"/>
      <p:boldItalic r:id="rId38"/>
    </p:embeddedFont>
    <p:embeddedFont>
      <p:font typeface="Barlow SemiBold"/>
      <p:regular r:id="rId39"/>
      <p:bold r:id="rId40"/>
      <p:italic r:id="rId41"/>
      <p:boldItalic r:id="rId42"/>
    </p:embeddedFont>
    <p:embeddedFont>
      <p:font typeface="Barlow"/>
      <p:regular r:id="rId43"/>
      <p:bold r:id="rId44"/>
      <p:italic r:id="rId45"/>
      <p:boldItalic r:id="rId4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BarlowSemiBold-bold.fntdata"/><Relationship Id="rId20" Type="http://schemas.openxmlformats.org/officeDocument/2006/relationships/slide" Target="slides/slide16.xml"/><Relationship Id="rId42" Type="http://schemas.openxmlformats.org/officeDocument/2006/relationships/font" Target="fonts/BarlowSemiBold-boldItalic.fntdata"/><Relationship Id="rId41" Type="http://schemas.openxmlformats.org/officeDocument/2006/relationships/font" Target="fonts/BarlowSemiBold-italic.fntdata"/><Relationship Id="rId22" Type="http://schemas.openxmlformats.org/officeDocument/2006/relationships/slide" Target="slides/slide18.xml"/><Relationship Id="rId44" Type="http://schemas.openxmlformats.org/officeDocument/2006/relationships/font" Target="fonts/Barlow-bold.fntdata"/><Relationship Id="rId21" Type="http://schemas.openxmlformats.org/officeDocument/2006/relationships/slide" Target="slides/slide17.xml"/><Relationship Id="rId43" Type="http://schemas.openxmlformats.org/officeDocument/2006/relationships/font" Target="fonts/Barlow-regular.fntdata"/><Relationship Id="rId24" Type="http://schemas.openxmlformats.org/officeDocument/2006/relationships/slide" Target="slides/slide20.xml"/><Relationship Id="rId46" Type="http://schemas.openxmlformats.org/officeDocument/2006/relationships/font" Target="fonts/Barlow-boldItalic.fntdata"/><Relationship Id="rId23" Type="http://schemas.openxmlformats.org/officeDocument/2006/relationships/slide" Target="slides/slide19.xml"/><Relationship Id="rId45" Type="http://schemas.openxmlformats.org/officeDocument/2006/relationships/font" Target="fonts/Barlow-italic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ato-bold.fntdata"/><Relationship Id="rId25" Type="http://schemas.openxmlformats.org/officeDocument/2006/relationships/font" Target="fonts/Lato-regular.fntdata"/><Relationship Id="rId28" Type="http://schemas.openxmlformats.org/officeDocument/2006/relationships/font" Target="fonts/Lato-boldItalic.fntdata"/><Relationship Id="rId27" Type="http://schemas.openxmlformats.org/officeDocument/2006/relationships/font" Target="fonts/Lato-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TitilliumWeb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TitilliumWeb-italic.fntdata"/><Relationship Id="rId30" Type="http://schemas.openxmlformats.org/officeDocument/2006/relationships/font" Target="fonts/TitilliumWeb-bold.fntdata"/><Relationship Id="rId11" Type="http://schemas.openxmlformats.org/officeDocument/2006/relationships/slide" Target="slides/slide7.xml"/><Relationship Id="rId33" Type="http://schemas.openxmlformats.org/officeDocument/2006/relationships/font" Target="fonts/LatoLight-regular.fntdata"/><Relationship Id="rId10" Type="http://schemas.openxmlformats.org/officeDocument/2006/relationships/slide" Target="slides/slide6.xml"/><Relationship Id="rId32" Type="http://schemas.openxmlformats.org/officeDocument/2006/relationships/font" Target="fonts/TitilliumWeb-boldItalic.fntdata"/><Relationship Id="rId13" Type="http://schemas.openxmlformats.org/officeDocument/2006/relationships/slide" Target="slides/slide9.xml"/><Relationship Id="rId35" Type="http://schemas.openxmlformats.org/officeDocument/2006/relationships/font" Target="fonts/LatoLight-italic.fntdata"/><Relationship Id="rId12" Type="http://schemas.openxmlformats.org/officeDocument/2006/relationships/slide" Target="slides/slide8.xml"/><Relationship Id="rId34" Type="http://schemas.openxmlformats.org/officeDocument/2006/relationships/font" Target="fonts/LatoLight-bold.fntdata"/><Relationship Id="rId15" Type="http://schemas.openxmlformats.org/officeDocument/2006/relationships/slide" Target="slides/slide11.xml"/><Relationship Id="rId37" Type="http://schemas.openxmlformats.org/officeDocument/2006/relationships/font" Target="fonts/LatoBlack-bold.fntdata"/><Relationship Id="rId14" Type="http://schemas.openxmlformats.org/officeDocument/2006/relationships/slide" Target="slides/slide10.xml"/><Relationship Id="rId36" Type="http://schemas.openxmlformats.org/officeDocument/2006/relationships/font" Target="fonts/LatoLight-boldItalic.fntdata"/><Relationship Id="rId17" Type="http://schemas.openxmlformats.org/officeDocument/2006/relationships/slide" Target="slides/slide13.xml"/><Relationship Id="rId39" Type="http://schemas.openxmlformats.org/officeDocument/2006/relationships/font" Target="fonts/BarlowSemiBold-regular.fntdata"/><Relationship Id="rId16" Type="http://schemas.openxmlformats.org/officeDocument/2006/relationships/slide" Target="slides/slide12.xml"/><Relationship Id="rId38" Type="http://schemas.openxmlformats.org/officeDocument/2006/relationships/font" Target="fonts/LatoBlack-boldItalic.fntdata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c72b8650a_0_1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" name="Google Shape;68;g35c72b8650a_0_1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5ef05abe55_1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5" name="Google Shape;205;g35ef05abe55_1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35ef05abe55_1_1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8" name="Google Shape;218;g35ef05abe55_1_1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318cc3d4b39_2_2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1" name="Google Shape;231;g318cc3d4b39_2_2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18cc3d4b39_2_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7" name="Google Shape;237;g318cc3d4b39_2_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318cc3d4b39_2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8" name="Google Shape;248;g318cc3d4b39_2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18cc3d4b39_2_2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59" name="Google Shape;259;g318cc3d4b39_2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18cc3d4b39_2_2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318cc3d4b39_2_2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35ee8a5c04c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g35ee8a5c04c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18cc3d4b39_2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7" name="Google Shape;287;g318cc3d4b39_2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5c72b8650a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4" name="Google Shape;294;g35c72b8650a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5c72b8650a_0_1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" name="Google Shape;74;g35c72b8650a_0_1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18cc3d4b39_2_2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0" name="Google Shape;300;g318cc3d4b39_2_2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5c72b8650a_0_2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9" name="Google Shape;109;g35c72b8650a_0_2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5c72b8650a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g35c72b8650a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5c72b8650a_0_1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5c72b8650a_0_1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5c72b8650a_0_20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5" name="Google Shape;155;g35c72b8650a_0_2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ef05abe55_1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7" name="Google Shape;167;g35ef05abe55_1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35ef05abe55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9" name="Google Shape;179;g35ef05abe55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5ef05abe55_1_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2" name="Google Shape;192;g35ef05abe55_1_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Custom Layout" showMasterSp="0">
  <p:cSld name="1_Custom Layou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idx="12" type="sldNum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2">
  <p:cSld name="TITLE_2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4" name="Google Shape;54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5" name="Google Shape;55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1" i="0" sz="1200" u="none" cap="none" strike="noStrike">
                <a:solidFill>
                  <a:srgbClr val="FF004E"/>
                </a:solidFill>
                <a:latin typeface="Titillium Web"/>
                <a:ea typeface="Titillium Web"/>
                <a:cs typeface="Titillium Web"/>
                <a:sym typeface="Titillium Web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OBJECT_3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/>
          <p:nvPr>
            <p:ph type="title"/>
          </p:nvPr>
        </p:nvSpPr>
        <p:spPr>
          <a:xfrm>
            <a:off x="3804497" y="768875"/>
            <a:ext cx="445200" cy="9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 b="1" i="0" sz="6000">
                <a:solidFill>
                  <a:srgbClr val="B8B9B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8" name="Google Shape;58;p15"/>
          <p:cNvSpPr txBox="1"/>
          <p:nvPr>
            <p:ph idx="1" type="body"/>
          </p:nvPr>
        </p:nvSpPr>
        <p:spPr>
          <a:xfrm>
            <a:off x="795765" y="1215644"/>
            <a:ext cx="7552500" cy="111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b="0" i="0" sz="1800">
                <a:solidFill>
                  <a:srgbClr val="231F2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/>
            </a:lvl2pPr>
            <a:lvl3pPr indent="-2286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None/>
              <a:defRPr/>
            </a:lvl3pPr>
            <a:lvl4pPr indent="-2286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4pPr>
            <a:lvl5pPr indent="-2286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5pPr>
            <a:lvl6pPr indent="-2286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6pPr>
            <a:lvl7pPr indent="-2286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7pPr>
            <a:lvl8pPr indent="-2286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8pPr>
            <a:lvl9pPr indent="-2286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15"/>
          <p:cNvSpPr txBox="1"/>
          <p:nvPr>
            <p:ph idx="11" type="ftr"/>
          </p:nvPr>
        </p:nvSpPr>
        <p:spPr>
          <a:xfrm>
            <a:off x="3108960" y="4783454"/>
            <a:ext cx="2925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0" name="Google Shape;60;p15"/>
          <p:cNvSpPr txBox="1"/>
          <p:nvPr>
            <p:ph idx="10" type="dt"/>
          </p:nvPr>
        </p:nvSpPr>
        <p:spPr>
          <a:xfrm>
            <a:off x="457200" y="4783454"/>
            <a:ext cx="21033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1" name="Google Shape;61;p15"/>
          <p:cNvSpPr txBox="1"/>
          <p:nvPr>
            <p:ph idx="12" type="sldNum"/>
          </p:nvPr>
        </p:nvSpPr>
        <p:spPr>
          <a:xfrm>
            <a:off x="6583680" y="4783454"/>
            <a:ext cx="2103300" cy="1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18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1">
  <p:cSld name="OBJECT 2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6"/>
          <p:cNvSpPr txBox="1"/>
          <p:nvPr>
            <p:ph idx="11" type="ftr"/>
          </p:nvPr>
        </p:nvSpPr>
        <p:spPr>
          <a:xfrm>
            <a:off x="3108960" y="4783455"/>
            <a:ext cx="29259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4" name="Google Shape;64;p16"/>
          <p:cNvSpPr txBox="1"/>
          <p:nvPr>
            <p:ph idx="10" type="dt"/>
          </p:nvPr>
        </p:nvSpPr>
        <p:spPr>
          <a:xfrm>
            <a:off x="457200" y="4783455"/>
            <a:ext cx="2103300" cy="2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9pPr>
          </a:lstStyle>
          <a:p/>
        </p:txBody>
      </p:sp>
      <p:sp>
        <p:nvSpPr>
          <p:cNvPr id="65" name="Google Shape;65;p16"/>
          <p:cNvSpPr txBox="1"/>
          <p:nvPr>
            <p:ph idx="12" type="sldNum"/>
          </p:nvPr>
        </p:nvSpPr>
        <p:spPr>
          <a:xfrm>
            <a:off x="6583680" y="4783455"/>
            <a:ext cx="2103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.png"/><Relationship Id="rId4" Type="http://schemas.openxmlformats.org/officeDocument/2006/relationships/image" Target="../media/image22.png"/><Relationship Id="rId5" Type="http://schemas.openxmlformats.org/officeDocument/2006/relationships/image" Target="../media/image1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Relationship Id="rId4" Type="http://schemas.openxmlformats.org/officeDocument/2006/relationships/image" Target="../media/image21.png"/><Relationship Id="rId5" Type="http://schemas.openxmlformats.org/officeDocument/2006/relationships/image" Target="../media/image2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9.png"/><Relationship Id="rId4" Type="http://schemas.openxmlformats.org/officeDocument/2006/relationships/image" Target="../media/image12.png"/><Relationship Id="rId5" Type="http://schemas.openxmlformats.org/officeDocument/2006/relationships/image" Target="../media/image18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5.png"/><Relationship Id="rId4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5" Type="http://schemas.openxmlformats.org/officeDocument/2006/relationships/image" Target="../media/image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Relationship Id="rId4" Type="http://schemas.openxmlformats.org/officeDocument/2006/relationships/image" Target="../media/image10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png"/><Relationship Id="rId4" Type="http://schemas.openxmlformats.org/officeDocument/2006/relationships/image" Target="../media/image2.png"/><Relationship Id="rId5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0.png"/><Relationship Id="rId5" Type="http://schemas.openxmlformats.org/officeDocument/2006/relationships/image" Target="../media/image27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Relationship Id="rId4" Type="http://schemas.openxmlformats.org/officeDocument/2006/relationships/image" Target="../media/image3.png"/><Relationship Id="rId5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2.png"/><Relationship Id="rId5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Relationship Id="rId4" Type="http://schemas.openxmlformats.org/officeDocument/2006/relationships/image" Target="../media/image17.png"/><Relationship Id="rId5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7"/>
          <p:cNvPicPr preferRelativeResize="0"/>
          <p:nvPr/>
        </p:nvPicPr>
        <p:blipFill rotWithShape="1">
          <a:blip r:embed="rId3">
            <a:alphaModFix/>
          </a:blip>
          <a:srcRect b="2702" l="11898" r="8031" t="1814"/>
          <a:stretch/>
        </p:blipFill>
        <p:spPr>
          <a:xfrm>
            <a:off x="571525" y="1088600"/>
            <a:ext cx="8000952" cy="381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3853" y="320972"/>
            <a:ext cx="1499151" cy="1251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6"/>
          <p:cNvSpPr/>
          <p:nvPr/>
        </p:nvSpPr>
        <p:spPr>
          <a:xfrm>
            <a:off x="2828925" y="329175"/>
            <a:ext cx="6315000" cy="4814400"/>
          </a:xfrm>
          <a:prstGeom prst="rect">
            <a:avLst/>
          </a:prstGeom>
          <a:solidFill>
            <a:srgbClr val="7486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8" name="Google Shape;208;p26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209" name="Google Shape;209;p26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210" name="Google Shape;210;p26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11" name="Google Shape;211;p26"/>
              <p:cNvPicPr preferRelativeResize="0"/>
              <p:nvPr/>
            </p:nvPicPr>
            <p:blipFill rotWithShape="1">
              <a:blip r:embed="rId3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12" name="Google Shape;212;p26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13" name="Google Shape;213;p26"/>
          <p:cNvPicPr preferRelativeResize="0"/>
          <p:nvPr/>
        </p:nvPicPr>
        <p:blipFill rotWithShape="1">
          <a:blip r:embed="rId4">
            <a:alphaModFix/>
          </a:blip>
          <a:srcRect b="0" l="289" r="0" t="18593"/>
          <a:stretch/>
        </p:blipFill>
        <p:spPr>
          <a:xfrm>
            <a:off x="2828925" y="601739"/>
            <a:ext cx="6315000" cy="4269273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6"/>
          <p:cNvSpPr txBox="1"/>
          <p:nvPr/>
        </p:nvSpPr>
        <p:spPr>
          <a:xfrm>
            <a:off x="189225" y="526575"/>
            <a:ext cx="2465700" cy="34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4 DIMENSIONES ESTRATÉGICAS</a:t>
            </a:r>
            <a:endParaRPr sz="12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Barrios y subcentros equipados:</a:t>
            </a: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 Una comuna que ofrece todo lo que se necesita para vivir.</a:t>
            </a:r>
            <a:endParaRPr sz="1600">
              <a:solidFill>
                <a:srgbClr val="C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 Light"/>
              <a:buChar char="➔"/>
            </a:pP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Comunidades y barrios vivos, subcentros urbanos vibrantes 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con servicios, comercios, equipamientos y espacios públicos de calidad.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➔"/>
            </a:pP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Cobertura de servicios de salud y educación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 calidad.</a:t>
            </a:r>
            <a:endParaRPr sz="1200">
              <a:solidFill>
                <a:schemeClr val="dk2"/>
              </a:solidFill>
              <a:latin typeface="Lato Black"/>
              <a:ea typeface="Lato Black"/>
              <a:cs typeface="Lato Black"/>
              <a:sym typeface="Lato Black"/>
            </a:endParaRPr>
          </a:p>
        </p:txBody>
      </p:sp>
      <p:pic>
        <p:nvPicPr>
          <p:cNvPr id="215" name="Google Shape;215;p26"/>
          <p:cNvPicPr preferRelativeResize="0"/>
          <p:nvPr/>
        </p:nvPicPr>
        <p:blipFill>
          <a:blip r:embed="rId5">
            <a:alphaModFix amt="7000"/>
          </a:blip>
          <a:stretch>
            <a:fillRect/>
          </a:stretch>
        </p:blipFill>
        <p:spPr>
          <a:xfrm>
            <a:off x="189225" y="3866025"/>
            <a:ext cx="1076900" cy="107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7"/>
          <p:cNvSpPr/>
          <p:nvPr/>
        </p:nvSpPr>
        <p:spPr>
          <a:xfrm>
            <a:off x="2828925" y="329175"/>
            <a:ext cx="6315000" cy="4814400"/>
          </a:xfrm>
          <a:prstGeom prst="rect">
            <a:avLst/>
          </a:prstGeom>
          <a:solidFill>
            <a:srgbClr val="7486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21" name="Google Shape;221;p27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222" name="Google Shape;222;p27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223" name="Google Shape;223;p27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224" name="Google Shape;224;p27"/>
              <p:cNvPicPr preferRelativeResize="0"/>
              <p:nvPr/>
            </p:nvPicPr>
            <p:blipFill rotWithShape="1">
              <a:blip r:embed="rId3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25" name="Google Shape;225;p27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26" name="Google Shape;226;p27"/>
          <p:cNvPicPr preferRelativeResize="0"/>
          <p:nvPr/>
        </p:nvPicPr>
        <p:blipFill rotWithShape="1">
          <a:blip r:embed="rId4">
            <a:alphaModFix/>
          </a:blip>
          <a:srcRect b="0" l="527" r="0" t="18487"/>
          <a:stretch/>
        </p:blipFill>
        <p:spPr>
          <a:xfrm>
            <a:off x="2828925" y="593921"/>
            <a:ext cx="6315000" cy="4284917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27"/>
          <p:cNvSpPr txBox="1"/>
          <p:nvPr/>
        </p:nvSpPr>
        <p:spPr>
          <a:xfrm>
            <a:off x="189225" y="526575"/>
            <a:ext cx="25368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4 DIMENSIONES ESTRATÉGICAS</a:t>
            </a:r>
            <a:endParaRPr sz="12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Patrimonio y cultura:</a:t>
            </a: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b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Una comuna para crecer con orgullo.</a:t>
            </a:r>
            <a:endParaRPr sz="1600">
              <a:solidFill>
                <a:srgbClr val="C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➔"/>
            </a:pP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Actividades, patrimonio arquitectónico y espacios seguros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para diferentes grupos de personas, con énfasis en niños y niñas.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➔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Iglesias, casonas, viveros, comunidades de pueblos originarios, infraestructura cultural y centros históricos </a:t>
            </a: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accesibles y reconocibles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28" name="Google Shape;228;p27"/>
          <p:cNvPicPr preferRelativeResize="0"/>
          <p:nvPr/>
        </p:nvPicPr>
        <p:blipFill>
          <a:blip r:embed="rId5">
            <a:alphaModFix amt="7000"/>
          </a:blip>
          <a:stretch>
            <a:fillRect/>
          </a:stretch>
        </p:blipFill>
        <p:spPr>
          <a:xfrm>
            <a:off x="189225" y="3974225"/>
            <a:ext cx="1015150" cy="101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Google Shape;233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-118533" y="-66675"/>
            <a:ext cx="9262531" cy="52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234" name="Google Shape;234;p28"/>
          <p:cNvSpPr txBox="1"/>
          <p:nvPr/>
        </p:nvSpPr>
        <p:spPr>
          <a:xfrm>
            <a:off x="691650" y="2123513"/>
            <a:ext cx="7760700" cy="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¿Qué vamos a hacer hoy?</a:t>
            </a:r>
            <a:endParaRPr b="0" i="0" sz="4000" u="none" cap="none" strike="noStrike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" name="Google Shape;239;p29"/>
          <p:cNvGrpSpPr/>
          <p:nvPr/>
        </p:nvGrpSpPr>
        <p:grpSpPr>
          <a:xfrm>
            <a:off x="0" y="0"/>
            <a:ext cx="9144001" cy="5143500"/>
            <a:chOff x="0" y="0"/>
            <a:chExt cx="9144001" cy="5143500"/>
          </a:xfrm>
        </p:grpSpPr>
        <p:pic>
          <p:nvPicPr>
            <p:cNvPr id="240" name="Google Shape;240;p29"/>
            <p:cNvPicPr preferRelativeResize="0"/>
            <p:nvPr/>
          </p:nvPicPr>
          <p:blipFill rotWithShape="1">
            <a:blip r:embed="rId3">
              <a:alphaModFix/>
            </a:blip>
            <a:srcRect b="0" l="0" r="6916" t="0"/>
            <a:stretch/>
          </p:blipFill>
          <p:spPr>
            <a:xfrm>
              <a:off x="0" y="0"/>
              <a:ext cx="7181876" cy="51435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1" name="Google Shape;241;p29"/>
            <p:cNvPicPr preferRelativeResize="0"/>
            <p:nvPr/>
          </p:nvPicPr>
          <p:blipFill rotWithShape="1">
            <a:blip r:embed="rId3">
              <a:alphaModFix/>
            </a:blip>
            <a:srcRect b="0" l="0" r="6916" t="0"/>
            <a:stretch/>
          </p:blipFill>
          <p:spPr>
            <a:xfrm>
              <a:off x="1962125" y="0"/>
              <a:ext cx="7181876" cy="514350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42" name="Google Shape;242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9"/>
          <p:cNvSpPr txBox="1"/>
          <p:nvPr/>
        </p:nvSpPr>
        <p:spPr>
          <a:xfrm>
            <a:off x="485850" y="530125"/>
            <a:ext cx="3409800" cy="15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Dinámica:</a:t>
            </a:r>
            <a:endParaRPr b="0" i="0" sz="1400" u="none" cap="none" strike="noStrik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Si pensamos en el año 2050, ¿qué más imaginas para Renca?</a:t>
            </a:r>
            <a:endParaRPr sz="16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44" name="Google Shape;244;p29"/>
          <p:cNvPicPr preferRelativeResize="0"/>
          <p:nvPr/>
        </p:nvPicPr>
        <p:blipFill rotWithShape="1">
          <a:blip r:embed="rId5">
            <a:alphaModFix/>
          </a:blip>
          <a:srcRect b="36752" l="68000" r="9467" t="22704"/>
          <a:stretch/>
        </p:blipFill>
        <p:spPr>
          <a:xfrm>
            <a:off x="582250" y="2541125"/>
            <a:ext cx="561274" cy="5680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9"/>
          <p:cNvSpPr txBox="1"/>
          <p:nvPr/>
        </p:nvSpPr>
        <p:spPr>
          <a:xfrm>
            <a:off x="1259950" y="2640375"/>
            <a:ext cx="2523600" cy="12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0" lang="en" sz="1600" u="sng" cap="none" strike="noStrik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Objetivo</a:t>
            </a:r>
            <a:r>
              <a:rPr i="0" lang="en" sz="1600" u="none" cap="none" strike="noStrik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:</a:t>
            </a:r>
            <a:endParaRPr i="0" sz="1600" u="none" cap="none" strike="noStrike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Revisar, conversar y ajustar la imagen objetivo para Renca</a:t>
            </a:r>
            <a:endParaRPr sz="1600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5844" y="13"/>
            <a:ext cx="8656662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0"/>
            <a:ext cx="9144000" cy="5143513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30"/>
          <p:cNvSpPr txBox="1"/>
          <p:nvPr/>
        </p:nvSpPr>
        <p:spPr>
          <a:xfrm>
            <a:off x="1223300" y="2625075"/>
            <a:ext cx="1644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3</a:t>
            </a:r>
            <a:r>
              <a:rPr lang="en" sz="1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0 minutos</a:t>
            </a:r>
            <a:endParaRPr i="0" sz="1600" u="none" cap="none" strike="noStrike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sp>
        <p:nvSpPr>
          <p:cNvPr id="253" name="Google Shape;253;p30"/>
          <p:cNvSpPr txBox="1"/>
          <p:nvPr/>
        </p:nvSpPr>
        <p:spPr>
          <a:xfrm>
            <a:off x="1223296" y="3369300"/>
            <a:ext cx="28842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16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Recorrido libre</a:t>
            </a:r>
            <a:endParaRPr i="0" sz="1600" u="none" cap="none" strike="noStrike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254" name="Google Shape;254;p30"/>
          <p:cNvPicPr preferRelativeResize="0"/>
          <p:nvPr/>
        </p:nvPicPr>
        <p:blipFill rotWithShape="1">
          <a:blip r:embed="rId5">
            <a:alphaModFix/>
          </a:blip>
          <a:srcRect b="5135" l="34633" r="38009" t="63741"/>
          <a:stretch/>
        </p:blipFill>
        <p:spPr>
          <a:xfrm>
            <a:off x="522150" y="3351350"/>
            <a:ext cx="681475" cy="436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0"/>
          <p:cNvPicPr preferRelativeResize="0"/>
          <p:nvPr/>
        </p:nvPicPr>
        <p:blipFill rotWithShape="1">
          <a:blip r:embed="rId5">
            <a:alphaModFix/>
          </a:blip>
          <a:srcRect b="60590" l="37389" r="41886" t="3040"/>
          <a:stretch/>
        </p:blipFill>
        <p:spPr>
          <a:xfrm>
            <a:off x="582250" y="2548125"/>
            <a:ext cx="561274" cy="554091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30"/>
          <p:cNvSpPr txBox="1"/>
          <p:nvPr/>
        </p:nvSpPr>
        <p:spPr>
          <a:xfrm>
            <a:off x="485850" y="530125"/>
            <a:ext cx="3409800" cy="155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Barlow"/>
                <a:ea typeface="Barlow"/>
                <a:cs typeface="Barlow"/>
                <a:sym typeface="Barlow"/>
              </a:rPr>
              <a:t>Dinámica:</a:t>
            </a:r>
            <a:endParaRPr b="0" i="0" sz="1400" u="none" cap="none" strike="noStrike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4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Si pensamos en el año 2050, ¿qué más imaginas para Renca?</a:t>
            </a:r>
            <a:endParaRPr sz="1600">
              <a:solidFill>
                <a:srgbClr val="FFFFFF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525" y="-66675"/>
            <a:ext cx="9262526" cy="5210171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31"/>
          <p:cNvSpPr txBox="1"/>
          <p:nvPr/>
        </p:nvSpPr>
        <p:spPr>
          <a:xfrm>
            <a:off x="1356288" y="2156850"/>
            <a:ext cx="6312900" cy="82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i="0" lang="en" sz="4000" u="none" cap="none" strike="noStrike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¿Cómo lo vamos a hacer?</a:t>
            </a:r>
            <a:endParaRPr i="0" sz="4000" u="none" cap="none" strike="noStrike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2"/>
          <p:cNvSpPr txBox="1"/>
          <p:nvPr/>
        </p:nvSpPr>
        <p:spPr>
          <a:xfrm>
            <a:off x="5004925" y="384263"/>
            <a:ext cx="96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3</a:t>
            </a:r>
            <a:r>
              <a:rPr lang="en" sz="1200">
                <a:latin typeface="Barlow"/>
                <a:ea typeface="Barlow"/>
                <a:cs typeface="Barlow"/>
                <a:sym typeface="Barlow"/>
              </a:rPr>
              <a:t>0</a:t>
            </a:r>
            <a:r>
              <a:rPr b="0" i="0" lang="en" sz="12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minutos</a:t>
            </a:r>
            <a:endParaRPr b="0" i="0" sz="12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8" name="Google Shape;268;p32"/>
          <p:cNvSpPr txBox="1"/>
          <p:nvPr/>
        </p:nvSpPr>
        <p:spPr>
          <a:xfrm>
            <a:off x="4487475" y="1629150"/>
            <a:ext cx="45387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84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Barlow"/>
              <a:buAutoNum type="arabicPeriod"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Se encontrarán con</a:t>
            </a:r>
            <a:r>
              <a:rPr b="1" lang="en" sz="1100">
                <a:latin typeface="Barlow"/>
                <a:ea typeface="Barlow"/>
                <a:cs typeface="Barlow"/>
                <a:sym typeface="Barlow"/>
              </a:rPr>
              <a:t> 4 mapas que corresponden a las diferentes dimensiones</a:t>
            </a:r>
            <a:r>
              <a:rPr lang="en" sz="1100">
                <a:latin typeface="Barlow"/>
                <a:ea typeface="Barlow"/>
                <a:cs typeface="Barlow"/>
                <a:sym typeface="Barlow"/>
              </a:rPr>
              <a:t> que componen la imagen objetivo: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Parques y entornos sustentables</a:t>
            </a:r>
            <a:endParaRPr sz="1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Movilidad segura y sostenible</a:t>
            </a:r>
            <a:endParaRPr sz="1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Barrios y subcentros equipados</a:t>
            </a:r>
            <a:endParaRPr sz="11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-29845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Barlow"/>
              <a:buChar char="-"/>
            </a:pPr>
            <a:r>
              <a:rPr lang="en" sz="11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Patrimonio y cultura 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Barlow"/>
              <a:buAutoNum type="arabicPeriod"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En cada mapa, podrán </a:t>
            </a:r>
            <a:r>
              <a:rPr b="1" lang="en" sz="1100">
                <a:latin typeface="Barlow"/>
                <a:ea typeface="Barlow"/>
                <a:cs typeface="Barlow"/>
                <a:sym typeface="Barlow"/>
              </a:rPr>
              <a:t>revisar las propuestas de proyectos que componen la imagen ubicados a través de la comuna</a:t>
            </a:r>
            <a:r>
              <a:rPr lang="en" sz="1100">
                <a:latin typeface="Barlow"/>
                <a:ea typeface="Barlow"/>
                <a:cs typeface="Barlow"/>
                <a:sym typeface="Barlow"/>
              </a:rPr>
              <a:t> para pensar si es esta la visión que sueñan para Renca 2050.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Barlow"/>
              <a:buAutoNum type="arabicPeriod"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D</a:t>
            </a:r>
            <a:r>
              <a:rPr lang="en" sz="1100">
                <a:latin typeface="Barlow"/>
                <a:ea typeface="Barlow"/>
                <a:cs typeface="Barlow"/>
                <a:sym typeface="Barlow"/>
              </a:rPr>
              <a:t>eberán responder </a:t>
            </a:r>
            <a:r>
              <a:rPr b="1" lang="en" sz="1100">
                <a:latin typeface="Barlow"/>
                <a:ea typeface="Barlow"/>
                <a:cs typeface="Barlow"/>
                <a:sym typeface="Barlow"/>
              </a:rPr>
              <a:t>qué cambiarían o agregarían en la imagen</a:t>
            </a:r>
            <a:r>
              <a:rPr lang="en" sz="1100">
                <a:latin typeface="Barlow"/>
                <a:ea typeface="Barlow"/>
                <a:cs typeface="Barlow"/>
                <a:sym typeface="Barlow"/>
              </a:rPr>
              <a:t> y </a:t>
            </a:r>
            <a:r>
              <a:rPr lang="en" sz="1100">
                <a:latin typeface="Barlow"/>
                <a:ea typeface="Barlow"/>
                <a:cs typeface="Barlow"/>
                <a:sym typeface="Barlow"/>
              </a:rPr>
              <a:t>dejar sus comentarios y observaciones para cada dimensión.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Barlow"/>
              <a:buAutoNum type="arabicPeriod"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También realizarán este ejercicio </a:t>
            </a:r>
            <a:r>
              <a:rPr b="1" lang="en" sz="1100">
                <a:latin typeface="Barlow"/>
                <a:ea typeface="Barlow"/>
                <a:cs typeface="Barlow"/>
                <a:sym typeface="Barlow"/>
              </a:rPr>
              <a:t>con la imagen objetivo general</a:t>
            </a:r>
            <a:r>
              <a:rPr lang="en" sz="1100">
                <a:latin typeface="Barlow"/>
                <a:ea typeface="Barlow"/>
                <a:cs typeface="Barlow"/>
                <a:sym typeface="Barlow"/>
              </a:rPr>
              <a:t> y pensar si representa el futuro que sueñan para Renca.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  <a:p>
            <a:pPr indent="-298450" lvl="0" marL="45720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100"/>
              <a:buFont typeface="Barlow"/>
              <a:buAutoNum type="arabicPeriod"/>
            </a:pPr>
            <a:r>
              <a:rPr lang="en" sz="1100">
                <a:latin typeface="Barlow"/>
                <a:ea typeface="Barlow"/>
                <a:cs typeface="Barlow"/>
                <a:sym typeface="Barlow"/>
              </a:rPr>
              <a:t>Finalmente, se recogerán las </a:t>
            </a:r>
            <a:r>
              <a:rPr b="1" lang="en" sz="1100">
                <a:latin typeface="Barlow"/>
                <a:ea typeface="Barlow"/>
                <a:cs typeface="Barlow"/>
                <a:sym typeface="Barlow"/>
              </a:rPr>
              <a:t>ideas más importantes</a:t>
            </a:r>
            <a:r>
              <a:rPr lang="en" sz="1100">
                <a:latin typeface="Barlow"/>
                <a:ea typeface="Barlow"/>
                <a:cs typeface="Barlow"/>
                <a:sym typeface="Barlow"/>
              </a:rPr>
              <a:t> para compartirlas en el cierre de la actividad.</a:t>
            </a:r>
            <a:endParaRPr sz="1100"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69" name="Google Shape;269;p32"/>
          <p:cNvSpPr txBox="1"/>
          <p:nvPr/>
        </p:nvSpPr>
        <p:spPr>
          <a:xfrm>
            <a:off x="4639875" y="866075"/>
            <a:ext cx="4316700" cy="67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527BBD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Cada participante debe recorrer </a:t>
            </a:r>
            <a:endParaRPr sz="1800">
              <a:solidFill>
                <a:srgbClr val="527BBD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527BBD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las 4 mesas disponibles</a:t>
            </a:r>
            <a:r>
              <a:rPr lang="en" sz="1800">
                <a:solidFill>
                  <a:srgbClr val="527BBD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…</a:t>
            </a:r>
            <a:endParaRPr b="0" i="0" sz="2200" u="none" cap="none" strike="noStrike">
              <a:solidFill>
                <a:srgbClr val="527BBD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270" name="Google Shape;270;p32"/>
          <p:cNvPicPr preferRelativeResize="0"/>
          <p:nvPr/>
        </p:nvPicPr>
        <p:blipFill rotWithShape="1">
          <a:blip r:embed="rId3">
            <a:alphaModFix/>
          </a:blip>
          <a:srcRect b="49964" l="33923" r="40269" t="0"/>
          <a:stretch/>
        </p:blipFill>
        <p:spPr>
          <a:xfrm>
            <a:off x="4710848" y="410028"/>
            <a:ext cx="331824" cy="36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32"/>
          <p:cNvPicPr preferRelativeResize="0"/>
          <p:nvPr/>
        </p:nvPicPr>
        <p:blipFill rotWithShape="1">
          <a:blip r:embed="rId3">
            <a:alphaModFix/>
          </a:blip>
          <a:srcRect b="-4973" l="28889" r="36454" t="54938"/>
          <a:stretch/>
        </p:blipFill>
        <p:spPr>
          <a:xfrm>
            <a:off x="6007499" y="339350"/>
            <a:ext cx="544200" cy="4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72" name="Google Shape;272;p32"/>
          <p:cNvSpPr txBox="1"/>
          <p:nvPr/>
        </p:nvSpPr>
        <p:spPr>
          <a:xfrm>
            <a:off x="6472625" y="384275"/>
            <a:ext cx="173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Recorrido libre</a:t>
            </a:r>
            <a:endParaRPr b="0" i="0" sz="12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73" name="Google Shape;273;p32" title="Captura de pantalla 2025-05-29 a la(s) 09.09.02.png"/>
          <p:cNvPicPr preferRelativeResize="0"/>
          <p:nvPr/>
        </p:nvPicPr>
        <p:blipFill rotWithShape="1">
          <a:blip r:embed="rId4">
            <a:alphaModFix/>
          </a:blip>
          <a:srcRect b="6471" l="16047" r="4781" t="11095"/>
          <a:stretch/>
        </p:blipFill>
        <p:spPr>
          <a:xfrm>
            <a:off x="0" y="0"/>
            <a:ext cx="42681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3"/>
          <p:cNvSpPr txBox="1"/>
          <p:nvPr/>
        </p:nvSpPr>
        <p:spPr>
          <a:xfrm>
            <a:off x="5004925" y="384263"/>
            <a:ext cx="964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30</a:t>
            </a:r>
            <a:r>
              <a:rPr b="0" i="0" lang="en" sz="1200" u="none" cap="none" strike="noStrike">
                <a:solidFill>
                  <a:srgbClr val="000000"/>
                </a:solidFill>
                <a:latin typeface="Barlow"/>
                <a:ea typeface="Barlow"/>
                <a:cs typeface="Barlow"/>
                <a:sym typeface="Barlow"/>
              </a:rPr>
              <a:t> minutos</a:t>
            </a:r>
            <a:endParaRPr b="0" i="0" sz="12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79" name="Google Shape;279;p33"/>
          <p:cNvSpPr txBox="1"/>
          <p:nvPr/>
        </p:nvSpPr>
        <p:spPr>
          <a:xfrm>
            <a:off x="4487475" y="1629150"/>
            <a:ext cx="4368600" cy="314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"/>
              <a:buAutoNum type="arabicPeriod"/>
            </a:pPr>
            <a:r>
              <a:rPr b="1" lang="en" sz="1200">
                <a:latin typeface="Barlow"/>
                <a:ea typeface="Barlow"/>
                <a:cs typeface="Barlow"/>
                <a:sym typeface="Barlow"/>
              </a:rPr>
              <a:t>4 planos de Renca con los proyectos correspondientes</a:t>
            </a:r>
            <a:r>
              <a:rPr lang="en" sz="1200">
                <a:latin typeface="Barlow"/>
                <a:ea typeface="Barlow"/>
                <a:cs typeface="Barlow"/>
                <a:sym typeface="Barlow"/>
              </a:rPr>
              <a:t> a cada una de las 4 dimensiones.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"/>
              <a:buAutoNum type="arabicPeriod"/>
            </a:pPr>
            <a:r>
              <a:rPr b="1" lang="en" sz="1200">
                <a:latin typeface="Barlow"/>
                <a:ea typeface="Barlow"/>
                <a:cs typeface="Barlow"/>
                <a:sym typeface="Barlow"/>
              </a:rPr>
              <a:t>1 plano de Renca que corresponde a la imagen objetivo</a:t>
            </a:r>
            <a:r>
              <a:rPr lang="en" sz="1200">
                <a:latin typeface="Barlow"/>
                <a:ea typeface="Barlow"/>
                <a:cs typeface="Barlow"/>
                <a:sym typeface="Barlow"/>
              </a:rPr>
              <a:t> </a:t>
            </a:r>
            <a:r>
              <a:rPr b="1" lang="en" sz="1200">
                <a:latin typeface="Barlow"/>
                <a:ea typeface="Barlow"/>
                <a:cs typeface="Barlow"/>
                <a:sym typeface="Barlow"/>
              </a:rPr>
              <a:t>general</a:t>
            </a:r>
            <a:r>
              <a:rPr lang="en" sz="1200">
                <a:latin typeface="Barlow"/>
                <a:ea typeface="Barlow"/>
                <a:cs typeface="Barlow"/>
                <a:sym typeface="Barlow"/>
              </a:rPr>
              <a:t>, compuesta de las 4 dimensiones ya revisadas.</a:t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latin typeface="Barlow"/>
              <a:ea typeface="Barlow"/>
              <a:cs typeface="Barlow"/>
              <a:sym typeface="Barlow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SzPts val="1200"/>
              <a:buFont typeface="Barlow"/>
              <a:buAutoNum type="arabicPeriod"/>
            </a:pPr>
            <a:r>
              <a:rPr b="1" lang="en" sz="1200">
                <a:latin typeface="Barlow"/>
                <a:ea typeface="Barlow"/>
                <a:cs typeface="Barlow"/>
                <a:sym typeface="Barlow"/>
              </a:rPr>
              <a:t>Post its, plumones y banderines </a:t>
            </a:r>
            <a:r>
              <a:rPr lang="en" sz="1200">
                <a:solidFill>
                  <a:schemeClr val="dk1"/>
                </a:solidFill>
                <a:latin typeface="Barlow"/>
                <a:ea typeface="Barlow"/>
                <a:cs typeface="Barlow"/>
                <a:sym typeface="Barlow"/>
              </a:rPr>
              <a:t>para agregar comentarios y/o dibujar sobre el mapa.</a:t>
            </a:r>
            <a:endParaRPr sz="1200">
              <a:solidFill>
                <a:schemeClr val="dk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280" name="Google Shape;280;p33"/>
          <p:cNvSpPr txBox="1"/>
          <p:nvPr/>
        </p:nvSpPr>
        <p:spPr>
          <a:xfrm>
            <a:off x="4639875" y="1175075"/>
            <a:ext cx="4316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rgbClr val="527BBD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Los materiales son</a:t>
            </a:r>
            <a:r>
              <a:rPr lang="en" sz="1800">
                <a:solidFill>
                  <a:srgbClr val="527BBD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…</a:t>
            </a:r>
            <a:endParaRPr b="0" i="0" sz="2200" u="none" cap="none" strike="noStrike">
              <a:solidFill>
                <a:srgbClr val="527BBD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281" name="Google Shape;281;p33"/>
          <p:cNvPicPr preferRelativeResize="0"/>
          <p:nvPr/>
        </p:nvPicPr>
        <p:blipFill rotWithShape="1">
          <a:blip r:embed="rId3">
            <a:alphaModFix/>
          </a:blip>
          <a:srcRect b="49964" l="33923" r="40269" t="0"/>
          <a:stretch/>
        </p:blipFill>
        <p:spPr>
          <a:xfrm>
            <a:off x="4710848" y="410028"/>
            <a:ext cx="331824" cy="3618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3"/>
          <p:cNvPicPr preferRelativeResize="0"/>
          <p:nvPr/>
        </p:nvPicPr>
        <p:blipFill rotWithShape="1">
          <a:blip r:embed="rId3">
            <a:alphaModFix/>
          </a:blip>
          <a:srcRect b="-4973" l="28889" r="36454" t="54938"/>
          <a:stretch/>
        </p:blipFill>
        <p:spPr>
          <a:xfrm>
            <a:off x="6007499" y="339350"/>
            <a:ext cx="544200" cy="441950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3"/>
          <p:cNvSpPr txBox="1"/>
          <p:nvPr/>
        </p:nvSpPr>
        <p:spPr>
          <a:xfrm>
            <a:off x="6472625" y="384275"/>
            <a:ext cx="173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>
                <a:latin typeface="Barlow"/>
                <a:ea typeface="Barlow"/>
                <a:cs typeface="Barlow"/>
                <a:sym typeface="Barlow"/>
              </a:rPr>
              <a:t>Recorrido libre</a:t>
            </a:r>
            <a:endParaRPr b="0" i="0" sz="1200" u="none" cap="none" strike="noStrike">
              <a:solidFill>
                <a:srgbClr val="000000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pic>
        <p:nvPicPr>
          <p:cNvPr id="284" name="Google Shape;284;p33" title="Captura de pantalla 2025-05-29 a la(s) 09.09.02.png"/>
          <p:cNvPicPr preferRelativeResize="0"/>
          <p:nvPr/>
        </p:nvPicPr>
        <p:blipFill rotWithShape="1">
          <a:blip r:embed="rId4">
            <a:alphaModFix/>
          </a:blip>
          <a:srcRect b="6471" l="16047" r="4781" t="11095"/>
          <a:stretch/>
        </p:blipFill>
        <p:spPr>
          <a:xfrm>
            <a:off x="0" y="0"/>
            <a:ext cx="4268175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Google Shape;28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8525" y="-66675"/>
            <a:ext cx="9262526" cy="5210171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34"/>
          <p:cNvSpPr txBox="1"/>
          <p:nvPr/>
        </p:nvSpPr>
        <p:spPr>
          <a:xfrm>
            <a:off x="2897200" y="2597725"/>
            <a:ext cx="33495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30 MINUTOS</a:t>
            </a:r>
            <a:endParaRPr b="0" i="0" sz="4000" u="none" cap="none" strike="noStrike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  <p:pic>
        <p:nvPicPr>
          <p:cNvPr id="291" name="Google Shape;291;p34"/>
          <p:cNvPicPr preferRelativeResize="0"/>
          <p:nvPr/>
        </p:nvPicPr>
        <p:blipFill rotWithShape="1">
          <a:blip r:embed="rId4">
            <a:alphaModFix/>
          </a:blip>
          <a:srcRect b="60283" l="37298" r="41939" t="3790"/>
          <a:stretch/>
        </p:blipFill>
        <p:spPr>
          <a:xfrm>
            <a:off x="4068975" y="1472925"/>
            <a:ext cx="1006051" cy="979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-118533" y="-66675"/>
            <a:ext cx="9262531" cy="5210174"/>
          </a:xfrm>
          <a:prstGeom prst="rect">
            <a:avLst/>
          </a:prstGeom>
          <a:noFill/>
          <a:ln>
            <a:noFill/>
          </a:ln>
        </p:spPr>
      </p:pic>
      <p:sp>
        <p:nvSpPr>
          <p:cNvPr id="297" name="Google Shape;297;p35"/>
          <p:cNvSpPr txBox="1"/>
          <p:nvPr/>
        </p:nvSpPr>
        <p:spPr>
          <a:xfrm>
            <a:off x="691650" y="2126963"/>
            <a:ext cx="77607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n" sz="4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¿Qu</a:t>
            </a:r>
            <a:r>
              <a:rPr lang="en" sz="4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é podemos concluir</a:t>
            </a:r>
            <a:r>
              <a:rPr lang="en" sz="4000">
                <a:solidFill>
                  <a:schemeClr val="lt1"/>
                </a:solidFill>
                <a:latin typeface="Barlow SemiBold"/>
                <a:ea typeface="Barlow SemiBold"/>
                <a:cs typeface="Barlow SemiBold"/>
                <a:sym typeface="Barlow SemiBold"/>
              </a:rPr>
              <a:t>?</a:t>
            </a:r>
            <a:endParaRPr b="0" i="0" sz="4000" u="none" cap="none" strike="noStrike">
              <a:solidFill>
                <a:schemeClr val="lt1"/>
              </a:solidFill>
              <a:latin typeface="Barlow SemiBold"/>
              <a:ea typeface="Barlow SemiBold"/>
              <a:cs typeface="Barlow SemiBold"/>
              <a:sym typeface="Barlow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18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77" name="Google Shape;77;p18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78" name="Google Shape;78;p18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79" name="Google Shape;79;p18"/>
              <p:cNvPicPr preferRelativeResize="0"/>
              <p:nvPr/>
            </p:nvPicPr>
            <p:blipFill rotWithShape="1">
              <a:blip r:embed="rId3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80" name="Google Shape;80;p18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81" name="Google Shape;81;p18"/>
          <p:cNvSpPr txBox="1"/>
          <p:nvPr/>
        </p:nvSpPr>
        <p:spPr>
          <a:xfrm>
            <a:off x="304925" y="516638"/>
            <a:ext cx="39018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¿CÓMO HA SIDO</a:t>
            </a:r>
            <a:endParaRPr sz="18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EL PROCESO?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82" name="Google Shape;82;p18"/>
          <p:cNvGrpSpPr/>
          <p:nvPr/>
        </p:nvGrpSpPr>
        <p:grpSpPr>
          <a:xfrm>
            <a:off x="741876" y="1620100"/>
            <a:ext cx="2338203" cy="3198300"/>
            <a:chOff x="741876" y="1620100"/>
            <a:chExt cx="2338203" cy="3198300"/>
          </a:xfrm>
        </p:grpSpPr>
        <p:sp>
          <p:nvSpPr>
            <p:cNvPr id="83" name="Google Shape;83;p18"/>
            <p:cNvSpPr/>
            <p:nvPr/>
          </p:nvSpPr>
          <p:spPr>
            <a:xfrm>
              <a:off x="741879" y="1620100"/>
              <a:ext cx="2338200" cy="944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18"/>
            <p:cNvSpPr/>
            <p:nvPr/>
          </p:nvSpPr>
          <p:spPr>
            <a:xfrm>
              <a:off x="741879" y="2747200"/>
              <a:ext cx="2338200" cy="944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18"/>
            <p:cNvSpPr/>
            <p:nvPr/>
          </p:nvSpPr>
          <p:spPr>
            <a:xfrm>
              <a:off x="741879" y="3874300"/>
              <a:ext cx="2338200" cy="944100"/>
            </a:xfrm>
            <a:prstGeom prst="rect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18"/>
            <p:cNvSpPr txBox="1"/>
            <p:nvPr/>
          </p:nvSpPr>
          <p:spPr>
            <a:xfrm>
              <a:off x="741876" y="1686729"/>
              <a:ext cx="23382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highlight>
                    <a:schemeClr val="dk2"/>
                  </a:highlight>
                  <a:latin typeface="Lato Light"/>
                  <a:ea typeface="Lato Light"/>
                  <a:cs typeface="Lato Light"/>
                  <a:sym typeface="Lato Light"/>
                </a:rPr>
                <a:t>MESA 1</a:t>
              </a:r>
              <a:endParaRPr sz="1800">
                <a:solidFill>
                  <a:schemeClr val="lt1"/>
                </a:solidFill>
                <a:highlight>
                  <a:schemeClr val="dk2"/>
                </a:highlight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¿Cómo es la comuna </a:t>
              </a:r>
              <a:b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en que vivimos?</a:t>
              </a:r>
              <a:endPara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87" name="Google Shape;87;p18"/>
            <p:cNvSpPr txBox="1"/>
            <p:nvPr/>
          </p:nvSpPr>
          <p:spPr>
            <a:xfrm>
              <a:off x="741876" y="2817651"/>
              <a:ext cx="23382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highlight>
                    <a:schemeClr val="dk2"/>
                  </a:highlight>
                  <a:latin typeface="Lato Light"/>
                  <a:ea typeface="Lato Light"/>
                  <a:cs typeface="Lato Light"/>
                  <a:sym typeface="Lato Light"/>
                </a:rPr>
                <a:t>MESA 2</a:t>
              </a:r>
              <a:endParaRPr sz="1800">
                <a:solidFill>
                  <a:schemeClr val="lt1"/>
                </a:solidFill>
                <a:highlight>
                  <a:schemeClr val="dk2"/>
                </a:highlight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¿En qué comuna </a:t>
              </a:r>
              <a:b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queremos vivir?</a:t>
              </a:r>
              <a:endParaRPr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sp>
          <p:nvSpPr>
            <p:cNvPr id="88" name="Google Shape;88;p18"/>
            <p:cNvSpPr txBox="1"/>
            <p:nvPr/>
          </p:nvSpPr>
          <p:spPr>
            <a:xfrm>
              <a:off x="741876" y="3948572"/>
              <a:ext cx="23382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highlight>
                    <a:schemeClr val="dk2"/>
                  </a:highlight>
                  <a:latin typeface="Lato Light"/>
                  <a:ea typeface="Lato Light"/>
                  <a:cs typeface="Lato Light"/>
                  <a:sym typeface="Lato Light"/>
                </a:rPr>
                <a:t>MESA 3</a:t>
              </a:r>
              <a:endParaRPr sz="1800">
                <a:solidFill>
                  <a:schemeClr val="lt1"/>
                </a:solidFill>
                <a:highlight>
                  <a:schemeClr val="dk2"/>
                </a:highlight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¿Es esta la comuna </a:t>
              </a:r>
              <a:b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en que queremos vivir?</a:t>
              </a:r>
              <a:endParaRPr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</p:grpSp>
      <p:grpSp>
        <p:nvGrpSpPr>
          <p:cNvPr id="89" name="Google Shape;89;p18"/>
          <p:cNvGrpSpPr/>
          <p:nvPr/>
        </p:nvGrpSpPr>
        <p:grpSpPr>
          <a:xfrm>
            <a:off x="3079825" y="2116950"/>
            <a:ext cx="2501446" cy="2268687"/>
            <a:chOff x="3079825" y="2116950"/>
            <a:chExt cx="2501446" cy="2268687"/>
          </a:xfrm>
        </p:grpSpPr>
        <p:sp>
          <p:nvSpPr>
            <p:cNvPr id="90" name="Google Shape;90;p18"/>
            <p:cNvSpPr txBox="1"/>
            <p:nvPr/>
          </p:nvSpPr>
          <p:spPr>
            <a:xfrm>
              <a:off x="4099571" y="2116950"/>
              <a:ext cx="1481700" cy="803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rgbClr val="C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CONSULTA 1</a:t>
              </a:r>
              <a:endParaRPr u="sng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Priorización </a:t>
              </a:r>
              <a:b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de proyectos</a:t>
              </a:r>
              <a:endPara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1" name="Google Shape;91;p18"/>
            <p:cNvSpPr txBox="1"/>
            <p:nvPr/>
          </p:nvSpPr>
          <p:spPr>
            <a:xfrm>
              <a:off x="4098023" y="3607625"/>
              <a:ext cx="1481700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u="sng">
                  <a:solidFill>
                    <a:srgbClr val="C00000"/>
                  </a:solidFill>
                  <a:latin typeface="Lato Light"/>
                  <a:ea typeface="Lato Light"/>
                  <a:cs typeface="Lato Light"/>
                  <a:sym typeface="Lato Light"/>
                </a:rPr>
                <a:t>CONSULTA 2</a:t>
              </a:r>
              <a:endParaRPr u="sng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Priorización </a:t>
              </a:r>
              <a:b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>
                  <a:solidFill>
                    <a:schemeClr val="dk2"/>
                  </a:solidFill>
                  <a:latin typeface="Lato"/>
                  <a:ea typeface="Lato"/>
                  <a:cs typeface="Lato"/>
                  <a:sym typeface="Lato"/>
                </a:rPr>
                <a:t>de servicios</a:t>
              </a:r>
              <a:endPara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cxnSp>
          <p:nvCxnSpPr>
            <p:cNvPr id="92" name="Google Shape;92;p18"/>
            <p:cNvCxnSpPr/>
            <p:nvPr/>
          </p:nvCxnSpPr>
          <p:spPr>
            <a:xfrm>
              <a:off x="3438121" y="2126637"/>
              <a:ext cx="0" cy="22590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3" name="Google Shape;93;p18"/>
            <p:cNvCxnSpPr/>
            <p:nvPr/>
          </p:nvCxnSpPr>
          <p:spPr>
            <a:xfrm rot="10800000">
              <a:off x="3079925" y="2129750"/>
              <a:ext cx="361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4" name="Google Shape;94;p18"/>
            <p:cNvCxnSpPr/>
            <p:nvPr/>
          </p:nvCxnSpPr>
          <p:spPr>
            <a:xfrm rot="10800000">
              <a:off x="3079825" y="3256325"/>
              <a:ext cx="7278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5" name="Google Shape;95;p18"/>
            <p:cNvCxnSpPr/>
            <p:nvPr/>
          </p:nvCxnSpPr>
          <p:spPr>
            <a:xfrm rot="10800000">
              <a:off x="3079925" y="4379950"/>
              <a:ext cx="3612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96" name="Google Shape;96;p18"/>
            <p:cNvCxnSpPr/>
            <p:nvPr/>
          </p:nvCxnSpPr>
          <p:spPr>
            <a:xfrm rot="-5400000">
              <a:off x="3581271" y="2745012"/>
              <a:ext cx="743100" cy="290400"/>
            </a:xfrm>
            <a:prstGeom prst="bentConnector3">
              <a:avLst>
                <a:gd fmla="val 100341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97" name="Google Shape;97;p18"/>
            <p:cNvCxnSpPr/>
            <p:nvPr/>
          </p:nvCxnSpPr>
          <p:spPr>
            <a:xfrm flipH="1" rot="-5400000">
              <a:off x="3586106" y="3478813"/>
              <a:ext cx="731700" cy="287700"/>
            </a:xfrm>
            <a:prstGeom prst="bentConnector3">
              <a:avLst>
                <a:gd fmla="val 99797" name="adj1"/>
              </a:avLst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</p:grpSp>
      <p:grpSp>
        <p:nvGrpSpPr>
          <p:cNvPr id="98" name="Google Shape;98;p18"/>
          <p:cNvGrpSpPr/>
          <p:nvPr/>
        </p:nvGrpSpPr>
        <p:grpSpPr>
          <a:xfrm>
            <a:off x="5579723" y="1714700"/>
            <a:ext cx="2822402" cy="2273925"/>
            <a:chOff x="5579723" y="1714700"/>
            <a:chExt cx="2822402" cy="2273925"/>
          </a:xfrm>
        </p:grpSpPr>
        <p:sp>
          <p:nvSpPr>
            <p:cNvPr id="99" name="Google Shape;99;p18"/>
            <p:cNvSpPr/>
            <p:nvPr/>
          </p:nvSpPr>
          <p:spPr>
            <a:xfrm>
              <a:off x="6331524" y="2747200"/>
              <a:ext cx="2070600" cy="944100"/>
            </a:xfrm>
            <a:prstGeom prst="rect">
              <a:avLst/>
            </a:prstGeom>
            <a:noFill/>
            <a:ln cap="flat" cmpd="sng" w="19050">
              <a:solidFill>
                <a:srgbClr val="C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8"/>
            <p:cNvSpPr txBox="1"/>
            <p:nvPr/>
          </p:nvSpPr>
          <p:spPr>
            <a:xfrm>
              <a:off x="6331525" y="2804201"/>
              <a:ext cx="2070600" cy="830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800">
                  <a:solidFill>
                    <a:schemeClr val="lt1"/>
                  </a:solidFill>
                  <a:highlight>
                    <a:srgbClr val="C00000"/>
                  </a:highlight>
                  <a:latin typeface="Lato Light"/>
                  <a:ea typeface="Lato Light"/>
                  <a:cs typeface="Lato Light"/>
                  <a:sym typeface="Lato Light"/>
                </a:rPr>
                <a:t>MESA 4</a:t>
              </a:r>
              <a:endParaRPr sz="1800">
                <a:solidFill>
                  <a:schemeClr val="lt1"/>
                </a:solidFill>
                <a:highlight>
                  <a:srgbClr val="C00000"/>
                </a:highlight>
                <a:latin typeface="Lato Light"/>
                <a:ea typeface="Lato Light"/>
                <a:cs typeface="Lato Light"/>
                <a:sym typeface="Lato Light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¿Qu</a:t>
              </a:r>
              <a:r>
                <a:rPr lang="en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é más imaginas </a:t>
              </a:r>
              <a:br>
                <a:rPr lang="en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</a:br>
              <a:r>
                <a:rPr lang="en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para Renca 2050?</a:t>
              </a:r>
              <a:endParaRPr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endParaRPr>
            </a:p>
          </p:txBody>
        </p:sp>
        <p:grpSp>
          <p:nvGrpSpPr>
            <p:cNvPr id="101" name="Google Shape;101;p18"/>
            <p:cNvGrpSpPr/>
            <p:nvPr/>
          </p:nvGrpSpPr>
          <p:grpSpPr>
            <a:xfrm>
              <a:off x="5579723" y="2518650"/>
              <a:ext cx="751802" cy="1469975"/>
              <a:chOff x="4267378" y="2507641"/>
              <a:chExt cx="678644" cy="1326932"/>
            </a:xfrm>
          </p:grpSpPr>
          <p:cxnSp>
            <p:nvCxnSpPr>
              <p:cNvPr id="102" name="Google Shape;102;p18"/>
              <p:cNvCxnSpPr/>
              <p:nvPr/>
            </p:nvCxnSpPr>
            <p:spPr>
              <a:xfrm>
                <a:off x="4545702" y="2511207"/>
                <a:ext cx="0" cy="132330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3" name="Google Shape;103;p18"/>
              <p:cNvCxnSpPr>
                <a:endCxn id="90" idx="3"/>
              </p:cNvCxnSpPr>
              <p:nvPr/>
            </p:nvCxnSpPr>
            <p:spPr>
              <a:xfrm rot="10800000">
                <a:off x="4268776" y="2507641"/>
                <a:ext cx="2709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4" name="Google Shape;104;p18"/>
              <p:cNvCxnSpPr>
                <a:endCxn id="91" idx="3"/>
              </p:cNvCxnSpPr>
              <p:nvPr/>
            </p:nvCxnSpPr>
            <p:spPr>
              <a:xfrm rot="10800000">
                <a:off x="4267378" y="3834573"/>
                <a:ext cx="2706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  <p:cxnSp>
            <p:nvCxnSpPr>
              <p:cNvPr id="105" name="Google Shape;105;p18"/>
              <p:cNvCxnSpPr>
                <a:stCxn id="100" idx="1"/>
              </p:cNvCxnSpPr>
              <p:nvPr/>
            </p:nvCxnSpPr>
            <p:spPr>
              <a:xfrm rot="10800000">
                <a:off x="4547922" y="3140067"/>
                <a:ext cx="398100" cy="0"/>
              </a:xfrm>
              <a:prstGeom prst="straightConnector1">
                <a:avLst/>
              </a:prstGeom>
              <a:noFill/>
              <a:ln cap="flat" cmpd="sng" w="9525">
                <a:solidFill>
                  <a:schemeClr val="dk2"/>
                </a:solidFill>
                <a:prstDash val="solid"/>
                <a:round/>
                <a:headEnd len="med" w="med" type="none"/>
                <a:tailEnd len="med" w="med" type="none"/>
              </a:ln>
            </p:spPr>
          </p:cxnSp>
        </p:grpSp>
        <p:pic>
          <p:nvPicPr>
            <p:cNvPr id="106" name="Google Shape;106;p18"/>
            <p:cNvPicPr preferRelativeResize="0"/>
            <p:nvPr/>
          </p:nvPicPr>
          <p:blipFill>
            <a:blip r:embed="rId4">
              <a:alphaModFix amt="30000"/>
            </a:blip>
            <a:stretch>
              <a:fillRect/>
            </a:stretch>
          </p:blipFill>
          <p:spPr>
            <a:xfrm>
              <a:off x="6951775" y="1714700"/>
              <a:ext cx="830100" cy="8301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36"/>
          <p:cNvSpPr txBox="1"/>
          <p:nvPr/>
        </p:nvSpPr>
        <p:spPr>
          <a:xfrm>
            <a:off x="6566200" y="4026350"/>
            <a:ext cx="26247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Claudio Castro</a:t>
            </a:r>
            <a:endParaRPr b="0" i="0" sz="16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Alcalde de Renca</a:t>
            </a:r>
            <a:endParaRPr b="0" i="0" sz="16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Titillium Web"/>
                <a:ea typeface="Titillium Web"/>
                <a:cs typeface="Titillium Web"/>
                <a:sym typeface="Titillium Web"/>
              </a:rPr>
              <a:t>Noviembre, 2024</a:t>
            </a:r>
            <a:endParaRPr b="0" i="0" sz="1600" u="none" cap="none" strike="noStrike">
              <a:solidFill>
                <a:schemeClr val="lt1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03" name="Google Shape;303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803" y="424247"/>
            <a:ext cx="1499151" cy="1251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92227" y="4424034"/>
            <a:ext cx="359552" cy="408873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36"/>
          <p:cNvSpPr/>
          <p:nvPr/>
        </p:nvSpPr>
        <p:spPr>
          <a:xfrm>
            <a:off x="8960300" y="-150"/>
            <a:ext cx="496800" cy="51435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Titillium Web"/>
              <a:ea typeface="Titillium Web"/>
              <a:cs typeface="Titillium Web"/>
              <a:sym typeface="Titillium Web"/>
            </a:endParaRPr>
          </a:p>
        </p:txBody>
      </p:sp>
      <p:pic>
        <p:nvPicPr>
          <p:cNvPr id="306" name="Google Shape;306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56286" y="1065556"/>
            <a:ext cx="9702774" cy="3880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19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112" name="Google Shape;112;p19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113" name="Google Shape;113;p19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14" name="Google Shape;114;p19"/>
              <p:cNvPicPr preferRelativeResize="0"/>
              <p:nvPr/>
            </p:nvPicPr>
            <p:blipFill rotWithShape="1">
              <a:blip r:embed="rId3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15" name="Google Shape;115;p19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16" name="Google Shape;116;p19"/>
          <p:cNvSpPr txBox="1"/>
          <p:nvPr/>
        </p:nvSpPr>
        <p:spPr>
          <a:xfrm>
            <a:off x="304925" y="516638"/>
            <a:ext cx="39018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¿C</a:t>
            </a:r>
            <a:r>
              <a:rPr lang="en"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ÓMO MATERIALIZAMOS LA</a:t>
            </a:r>
            <a:endParaRPr sz="18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VISIÓN DE FUTURO</a:t>
            </a: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?</a:t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dk2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grpSp>
        <p:nvGrpSpPr>
          <p:cNvPr id="117" name="Google Shape;117;p19"/>
          <p:cNvGrpSpPr/>
          <p:nvPr/>
        </p:nvGrpSpPr>
        <p:grpSpPr>
          <a:xfrm>
            <a:off x="559549" y="2159323"/>
            <a:ext cx="2259110" cy="1820176"/>
            <a:chOff x="1189075" y="1795050"/>
            <a:chExt cx="2066700" cy="1665150"/>
          </a:xfrm>
        </p:grpSpPr>
        <p:sp>
          <p:nvSpPr>
            <p:cNvPr id="118" name="Google Shape;118;p19"/>
            <p:cNvSpPr txBox="1"/>
            <p:nvPr/>
          </p:nvSpPr>
          <p:spPr>
            <a:xfrm>
              <a:off x="1189075" y="2727900"/>
              <a:ext cx="20667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 u="sng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Validación</a:t>
              </a:r>
              <a:r>
                <a:rPr lang="en" sz="2000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de la imagen objetivo</a:t>
              </a:r>
              <a:endParaRPr sz="2000">
                <a:solidFill>
                  <a:schemeClr val="dk2"/>
                </a:solidFill>
              </a:endParaRPr>
            </a:p>
          </p:txBody>
        </p:sp>
        <p:pic>
          <p:nvPicPr>
            <p:cNvPr id="119" name="Google Shape;119;p19"/>
            <p:cNvPicPr preferRelativeResize="0"/>
            <p:nvPr/>
          </p:nvPicPr>
          <p:blipFill>
            <a:blip r:embed="rId4">
              <a:alphaModFix amt="30000"/>
            </a:blip>
            <a:stretch>
              <a:fillRect/>
            </a:stretch>
          </p:blipFill>
          <p:spPr>
            <a:xfrm>
              <a:off x="1822225" y="1795050"/>
              <a:ext cx="800401" cy="8004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0" name="Google Shape;120;p19"/>
          <p:cNvGrpSpPr/>
          <p:nvPr/>
        </p:nvGrpSpPr>
        <p:grpSpPr>
          <a:xfrm>
            <a:off x="3451523" y="2097836"/>
            <a:ext cx="1955447" cy="1881662"/>
            <a:chOff x="4025450" y="1738800"/>
            <a:chExt cx="1788900" cy="1721400"/>
          </a:xfrm>
        </p:grpSpPr>
        <p:sp>
          <p:nvSpPr>
            <p:cNvPr id="121" name="Google Shape;121;p19"/>
            <p:cNvSpPr txBox="1"/>
            <p:nvPr/>
          </p:nvSpPr>
          <p:spPr>
            <a:xfrm>
              <a:off x="4025450" y="2727900"/>
              <a:ext cx="17889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Establecer </a:t>
              </a:r>
              <a:r>
                <a:rPr b="1" lang="en" sz="2000" u="sng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compromisos</a:t>
              </a:r>
              <a:endParaRPr b="1" sz="2000" u="sng">
                <a:solidFill>
                  <a:srgbClr val="C00000"/>
                </a:solidFill>
              </a:endParaRPr>
            </a:p>
          </p:txBody>
        </p:sp>
        <p:pic>
          <p:nvPicPr>
            <p:cNvPr id="122" name="Google Shape;122;p19"/>
            <p:cNvPicPr preferRelativeResize="0"/>
            <p:nvPr/>
          </p:nvPicPr>
          <p:blipFill>
            <a:blip r:embed="rId5">
              <a:alphaModFix amt="30000"/>
            </a:blip>
            <a:stretch>
              <a:fillRect/>
            </a:stretch>
          </p:blipFill>
          <p:spPr>
            <a:xfrm>
              <a:off x="4463475" y="1738800"/>
              <a:ext cx="912900" cy="9129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" name="Google Shape;123;p19"/>
          <p:cNvGrpSpPr/>
          <p:nvPr/>
        </p:nvGrpSpPr>
        <p:grpSpPr>
          <a:xfrm>
            <a:off x="6039833" y="2097836"/>
            <a:ext cx="2635573" cy="1881662"/>
            <a:chOff x="6202600" y="1738800"/>
            <a:chExt cx="2411100" cy="1721400"/>
          </a:xfrm>
        </p:grpSpPr>
        <p:sp>
          <p:nvSpPr>
            <p:cNvPr id="124" name="Google Shape;124;p19"/>
            <p:cNvSpPr txBox="1"/>
            <p:nvPr/>
          </p:nvSpPr>
          <p:spPr>
            <a:xfrm>
              <a:off x="6202600" y="2727900"/>
              <a:ext cx="2411100" cy="73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2000" u="sng">
                  <a:solidFill>
                    <a:srgbClr val="C00000"/>
                  </a:solidFill>
                  <a:latin typeface="Lato"/>
                  <a:ea typeface="Lato"/>
                  <a:cs typeface="Lato"/>
                  <a:sym typeface="Lato"/>
                </a:rPr>
                <a:t>Plataforma</a:t>
              </a:r>
              <a:r>
                <a:rPr lang="en" sz="2000">
                  <a:solidFill>
                    <a:schemeClr val="dk2"/>
                  </a:solidFill>
                  <a:latin typeface="Lato Light"/>
                  <a:ea typeface="Lato Light"/>
                  <a:cs typeface="Lato Light"/>
                  <a:sym typeface="Lato Light"/>
                </a:rPr>
                <a:t> con resultados y avances</a:t>
              </a:r>
              <a:endParaRPr sz="2000">
                <a:solidFill>
                  <a:schemeClr val="dk2"/>
                </a:solidFill>
              </a:endParaRPr>
            </a:p>
          </p:txBody>
        </p:sp>
        <p:pic>
          <p:nvPicPr>
            <p:cNvPr id="125" name="Google Shape;125;p19"/>
            <p:cNvPicPr preferRelativeResize="0"/>
            <p:nvPr/>
          </p:nvPicPr>
          <p:blipFill>
            <a:blip r:embed="rId6">
              <a:alphaModFix amt="30000"/>
            </a:blip>
            <a:stretch>
              <a:fillRect/>
            </a:stretch>
          </p:blipFill>
          <p:spPr>
            <a:xfrm>
              <a:off x="7008400" y="1738800"/>
              <a:ext cx="912900" cy="91290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26" name="Google Shape;126;p19"/>
          <p:cNvCxnSpPr>
            <a:stCxn id="119" idx="3"/>
          </p:cNvCxnSpPr>
          <p:nvPr/>
        </p:nvCxnSpPr>
        <p:spPr>
          <a:xfrm>
            <a:off x="2126563" y="2596782"/>
            <a:ext cx="1570200" cy="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27" name="Google Shape;127;p19"/>
          <p:cNvCxnSpPr/>
          <p:nvPr/>
        </p:nvCxnSpPr>
        <p:spPr>
          <a:xfrm>
            <a:off x="5114025" y="2596775"/>
            <a:ext cx="1636500" cy="0"/>
          </a:xfrm>
          <a:prstGeom prst="straightConnector1">
            <a:avLst/>
          </a:prstGeom>
          <a:noFill/>
          <a:ln cap="flat" cmpd="sng" w="19050">
            <a:solidFill>
              <a:srgbClr val="C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0"/>
          <p:cNvPicPr preferRelativeResize="0"/>
          <p:nvPr/>
        </p:nvPicPr>
        <p:blipFill rotWithShape="1">
          <a:blip r:embed="rId3">
            <a:alphaModFix/>
          </a:blip>
          <a:srcRect b="1755" l="0" r="0" t="19187"/>
          <a:stretch/>
        </p:blipFill>
        <p:spPr>
          <a:xfrm>
            <a:off x="0" y="326100"/>
            <a:ext cx="9144000" cy="4817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1" y="625"/>
            <a:ext cx="8251176" cy="5142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4" name="Google Shape;134;p20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135" name="Google Shape;135;p20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136" name="Google Shape;136;p20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37" name="Google Shape;137;p20"/>
              <p:cNvPicPr preferRelativeResize="0"/>
              <p:nvPr/>
            </p:nvPicPr>
            <p:blipFill rotWithShape="1">
              <a:blip r:embed="rId5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38" name="Google Shape;138;p20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39" name="Google Shape;139;p20"/>
          <p:cNvSpPr txBox="1"/>
          <p:nvPr/>
        </p:nvSpPr>
        <p:spPr>
          <a:xfrm>
            <a:off x="388275" y="1123438"/>
            <a:ext cx="39018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¿QUÉ BUSCA UNA</a:t>
            </a:r>
            <a:endParaRPr b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IMAGEN OBJETIVO?</a:t>
            </a:r>
            <a:endParaRPr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  <p:sp>
        <p:nvSpPr>
          <p:cNvPr id="140" name="Google Shape;140;p20"/>
          <p:cNvSpPr txBox="1"/>
          <p:nvPr/>
        </p:nvSpPr>
        <p:spPr>
          <a:xfrm>
            <a:off x="388275" y="2111438"/>
            <a:ext cx="3901800" cy="190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Representación gráfica que </a:t>
            </a:r>
            <a:r>
              <a:rPr b="1" lang="en" sz="16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sintetiza e integra los proyectos, desafíos y motivaciones que hemos co-construido con la ciudadanía</a:t>
            </a:r>
            <a:r>
              <a:rPr lang="en" sz="1600">
                <a:solidFill>
                  <a:schemeClr val="lt1"/>
                </a:solidFill>
                <a:latin typeface="Lato Light"/>
                <a:ea typeface="Lato Light"/>
                <a:cs typeface="Lato Light"/>
                <a:sym typeface="Lato Light"/>
              </a:rPr>
              <a:t> sobre la comuna que queremos, para visualizar, movilizar y guiar los esfuerzos que cumplan con los anhelos plasmados en la visión de Renca Ciudad.</a:t>
            </a:r>
            <a:endParaRPr sz="16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21" title="Captura de pantalla 2025-05-28 a la(s) 09.55.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9650" y="304800"/>
            <a:ext cx="4334341" cy="4838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6" name="Google Shape;146;p21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147" name="Google Shape;147;p21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148" name="Google Shape;148;p21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49" name="Google Shape;149;p21"/>
              <p:cNvPicPr preferRelativeResize="0"/>
              <p:nvPr/>
            </p:nvPicPr>
            <p:blipFill rotWithShape="1">
              <a:blip r:embed="rId4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50" name="Google Shape;150;p21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51" name="Google Shape;151;p21" title="Captura de pantalla 2025-05-28 a la(s) 09.56.1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6475" y="738825"/>
            <a:ext cx="1755051" cy="397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1"/>
          <p:cNvSpPr txBox="1"/>
          <p:nvPr/>
        </p:nvSpPr>
        <p:spPr>
          <a:xfrm>
            <a:off x="304925" y="592838"/>
            <a:ext cx="39018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IMAGEN OBJETIVO</a:t>
            </a:r>
            <a:endParaRPr sz="18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COYHAIQUE</a:t>
            </a:r>
            <a:endParaRPr sz="18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" name="Google Shape;157;p22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158" name="Google Shape;158;p22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159" name="Google Shape;159;p22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60" name="Google Shape;160;p22"/>
              <p:cNvPicPr preferRelativeResize="0"/>
              <p:nvPr/>
            </p:nvPicPr>
            <p:blipFill rotWithShape="1">
              <a:blip r:embed="rId3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61" name="Google Shape;161;p22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62" name="Google Shape;162;p22" title="Captura de pantalla 2025-05-28 a la(s) 09.58.13.png"/>
          <p:cNvPicPr preferRelativeResize="0"/>
          <p:nvPr/>
        </p:nvPicPr>
        <p:blipFill rotWithShape="1">
          <a:blip r:embed="rId4">
            <a:alphaModFix/>
          </a:blip>
          <a:srcRect b="0" l="0" r="0" t="9624"/>
          <a:stretch/>
        </p:blipFill>
        <p:spPr>
          <a:xfrm>
            <a:off x="5359250" y="326100"/>
            <a:ext cx="3784751" cy="4817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2" title="Captura de pantalla 2025-05-28 a la(s) 09.59.07.png"/>
          <p:cNvPicPr preferRelativeResize="0"/>
          <p:nvPr/>
        </p:nvPicPr>
        <p:blipFill rotWithShape="1">
          <a:blip r:embed="rId5">
            <a:alphaModFix/>
          </a:blip>
          <a:srcRect b="0" l="1261" r="967" t="368"/>
          <a:stretch/>
        </p:blipFill>
        <p:spPr>
          <a:xfrm>
            <a:off x="3729006" y="483825"/>
            <a:ext cx="1435144" cy="45019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2"/>
          <p:cNvSpPr txBox="1"/>
          <p:nvPr/>
        </p:nvSpPr>
        <p:spPr>
          <a:xfrm>
            <a:off x="304925" y="592857"/>
            <a:ext cx="3901800" cy="144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IMAGEN OBJETIVO</a:t>
            </a:r>
            <a:endParaRPr sz="18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IQUIQUE -</a:t>
            </a:r>
            <a:endParaRPr b="1" sz="2900">
              <a:solidFill>
                <a:schemeClr val="lt1"/>
              </a:solidFill>
              <a:highlight>
                <a:srgbClr val="BF1716"/>
              </a:highlight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ALTO HOSPICIO</a:t>
            </a:r>
            <a:endParaRPr sz="18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p23"/>
          <p:cNvPicPr preferRelativeResize="0"/>
          <p:nvPr/>
        </p:nvPicPr>
        <p:blipFill rotWithShape="1">
          <a:blip r:embed="rId3">
            <a:alphaModFix/>
          </a:blip>
          <a:srcRect b="0" l="17438" r="1075" t="0"/>
          <a:stretch/>
        </p:blipFill>
        <p:spPr>
          <a:xfrm>
            <a:off x="0" y="0"/>
            <a:ext cx="914400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95425" y="625"/>
            <a:ext cx="4648574" cy="51422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1" name="Google Shape;171;p23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172" name="Google Shape;172;p23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173" name="Google Shape;173;p23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74" name="Google Shape;174;p23"/>
              <p:cNvPicPr preferRelativeResize="0"/>
              <p:nvPr/>
            </p:nvPicPr>
            <p:blipFill rotWithShape="1">
              <a:blip r:embed="rId5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75" name="Google Shape;175;p23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6" name="Google Shape;176;p23"/>
          <p:cNvSpPr txBox="1"/>
          <p:nvPr/>
        </p:nvSpPr>
        <p:spPr>
          <a:xfrm>
            <a:off x="4379625" y="2115288"/>
            <a:ext cx="3901800" cy="91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¿CÓMO SE VISUALIZA</a:t>
            </a:r>
            <a:endParaRPr b="1" sz="18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RENCA 2050</a:t>
            </a:r>
            <a:r>
              <a:rPr b="1" lang="en" sz="2900">
                <a:solidFill>
                  <a:schemeClr val="lt1"/>
                </a:solidFill>
                <a:highlight>
                  <a:srgbClr val="BF1716"/>
                </a:highlight>
                <a:latin typeface="Lato"/>
                <a:ea typeface="Lato"/>
                <a:cs typeface="Lato"/>
                <a:sym typeface="Lato"/>
              </a:rPr>
              <a:t>?</a:t>
            </a:r>
            <a:endParaRPr b="1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marR="0" rtl="0" algn="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chemeClr val="lt1"/>
              </a:solidFill>
              <a:latin typeface="Barlow"/>
              <a:ea typeface="Barlow"/>
              <a:cs typeface="Barlow"/>
              <a:sym typeface="Barlow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24"/>
          <p:cNvPicPr preferRelativeResize="0"/>
          <p:nvPr/>
        </p:nvPicPr>
        <p:blipFill>
          <a:blip r:embed="rId3">
            <a:alphaModFix amt="7000"/>
          </a:blip>
          <a:stretch>
            <a:fillRect/>
          </a:stretch>
        </p:blipFill>
        <p:spPr>
          <a:xfrm>
            <a:off x="189225" y="3590300"/>
            <a:ext cx="1407651" cy="1407651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24"/>
          <p:cNvSpPr/>
          <p:nvPr/>
        </p:nvSpPr>
        <p:spPr>
          <a:xfrm>
            <a:off x="2828925" y="329175"/>
            <a:ext cx="6315000" cy="4814400"/>
          </a:xfrm>
          <a:prstGeom prst="rect">
            <a:avLst/>
          </a:prstGeom>
          <a:solidFill>
            <a:srgbClr val="7486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83" name="Google Shape;183;p24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184" name="Google Shape;184;p24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185" name="Google Shape;185;p24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86" name="Google Shape;186;p24"/>
              <p:cNvPicPr preferRelativeResize="0"/>
              <p:nvPr/>
            </p:nvPicPr>
            <p:blipFill rotWithShape="1">
              <a:blip r:embed="rId4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87" name="Google Shape;187;p24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88" name="Google Shape;188;p24"/>
          <p:cNvSpPr txBox="1"/>
          <p:nvPr/>
        </p:nvSpPr>
        <p:spPr>
          <a:xfrm>
            <a:off x="189225" y="526575"/>
            <a:ext cx="2465700" cy="278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4 DIMENSIONES ESTRATÉGICAS</a:t>
            </a:r>
            <a:endParaRPr sz="12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Parques y entornos sustentables:</a:t>
            </a: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b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La c</a:t>
            </a: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omuna de los parques.</a:t>
            </a:r>
            <a:endParaRPr sz="1600">
              <a:solidFill>
                <a:srgbClr val="C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 Light"/>
              <a:buChar char="➔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Red de </a:t>
            </a: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6 grandes parques urbanos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conectados por corredores verdes urbanos arbolados.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 Light"/>
              <a:buChar char="➔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Red de </a:t>
            </a: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plazas de barrio a menos de 15 minutos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caminando.</a:t>
            </a:r>
            <a:endParaRPr sz="1600">
              <a:solidFill>
                <a:srgbClr val="C00000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89" name="Google Shape;189;p24"/>
          <p:cNvPicPr preferRelativeResize="0"/>
          <p:nvPr/>
        </p:nvPicPr>
        <p:blipFill rotWithShape="1">
          <a:blip r:embed="rId5">
            <a:alphaModFix/>
          </a:blip>
          <a:srcRect b="0" l="0" r="0" t="18334"/>
          <a:stretch/>
        </p:blipFill>
        <p:spPr>
          <a:xfrm>
            <a:off x="2829000" y="601825"/>
            <a:ext cx="6315001" cy="4269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5"/>
          <p:cNvSpPr/>
          <p:nvPr/>
        </p:nvSpPr>
        <p:spPr>
          <a:xfrm>
            <a:off x="2828925" y="329175"/>
            <a:ext cx="6315000" cy="4814400"/>
          </a:xfrm>
          <a:prstGeom prst="rect">
            <a:avLst/>
          </a:prstGeom>
          <a:solidFill>
            <a:srgbClr val="7486A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95" name="Google Shape;195;p25"/>
          <p:cNvGrpSpPr/>
          <p:nvPr/>
        </p:nvGrpSpPr>
        <p:grpSpPr>
          <a:xfrm>
            <a:off x="0" y="0"/>
            <a:ext cx="9144000" cy="326100"/>
            <a:chOff x="-25" y="4817250"/>
            <a:chExt cx="9144000" cy="326100"/>
          </a:xfrm>
        </p:grpSpPr>
        <p:grpSp>
          <p:nvGrpSpPr>
            <p:cNvPr id="196" name="Google Shape;196;p25"/>
            <p:cNvGrpSpPr/>
            <p:nvPr/>
          </p:nvGrpSpPr>
          <p:grpSpPr>
            <a:xfrm>
              <a:off x="-25" y="4817250"/>
              <a:ext cx="9144000" cy="326100"/>
              <a:chOff x="-25" y="4817250"/>
              <a:chExt cx="9144000" cy="326100"/>
            </a:xfrm>
          </p:grpSpPr>
          <p:sp>
            <p:nvSpPr>
              <p:cNvPr id="197" name="Google Shape;197;p25"/>
              <p:cNvSpPr/>
              <p:nvPr/>
            </p:nvSpPr>
            <p:spPr>
              <a:xfrm>
                <a:off x="-25" y="4817250"/>
                <a:ext cx="9144000" cy="326100"/>
              </a:xfrm>
              <a:prstGeom prst="rect">
                <a:avLst/>
              </a:prstGeom>
              <a:solidFill>
                <a:srgbClr val="C00000"/>
              </a:solidFill>
              <a:ln>
                <a:noFill/>
              </a:ln>
            </p:spPr>
            <p:txBody>
              <a:bodyPr anchorCtr="0" anchor="ctr" bIns="91950" lIns="91950" spcFirstLastPara="1" rIns="91950" wrap="square" tIns="9195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pic>
            <p:nvPicPr>
              <p:cNvPr id="198" name="Google Shape;198;p25"/>
              <p:cNvPicPr preferRelativeResize="0"/>
              <p:nvPr/>
            </p:nvPicPr>
            <p:blipFill rotWithShape="1">
              <a:blip r:embed="rId3">
                <a:alphaModFix/>
              </a:blip>
              <a:srcRect b="33818" l="0" r="0" t="0"/>
              <a:stretch/>
            </p:blipFill>
            <p:spPr>
              <a:xfrm>
                <a:off x="8699869" y="4857850"/>
                <a:ext cx="327756" cy="24489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199" name="Google Shape;199;p25"/>
            <p:cNvSpPr txBox="1"/>
            <p:nvPr/>
          </p:nvSpPr>
          <p:spPr>
            <a:xfrm>
              <a:off x="152400" y="4826400"/>
              <a:ext cx="39462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800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IMPULSANDO EL BIENESTAR TERRITORIAL</a:t>
              </a:r>
              <a:endParaRPr b="1" sz="8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200" name="Google Shape;200;p25"/>
          <p:cNvPicPr preferRelativeResize="0"/>
          <p:nvPr/>
        </p:nvPicPr>
        <p:blipFill rotWithShape="1">
          <a:blip r:embed="rId4">
            <a:alphaModFix/>
          </a:blip>
          <a:srcRect b="0" l="0" r="269" t="18200"/>
          <a:stretch/>
        </p:blipFill>
        <p:spPr>
          <a:xfrm>
            <a:off x="2828850" y="579157"/>
            <a:ext cx="6315001" cy="4302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5"/>
          <p:cNvPicPr preferRelativeResize="0"/>
          <p:nvPr/>
        </p:nvPicPr>
        <p:blipFill rotWithShape="1">
          <a:blip r:embed="rId5">
            <a:alphaModFix amt="7000"/>
          </a:blip>
          <a:srcRect b="16542" l="0" r="0" t="16536"/>
          <a:stretch/>
        </p:blipFill>
        <p:spPr>
          <a:xfrm>
            <a:off x="189225" y="4113075"/>
            <a:ext cx="1289297" cy="86282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5"/>
          <p:cNvSpPr txBox="1"/>
          <p:nvPr/>
        </p:nvSpPr>
        <p:spPr>
          <a:xfrm>
            <a:off x="189225" y="526575"/>
            <a:ext cx="2465700" cy="3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2"/>
                </a:solidFill>
                <a:latin typeface="Lato Light"/>
                <a:ea typeface="Lato Light"/>
                <a:cs typeface="Lato Light"/>
                <a:sym typeface="Lato Light"/>
              </a:rPr>
              <a:t>4 DIMENSIONES ESTRATÉGICAS</a:t>
            </a:r>
            <a:endParaRPr sz="1200">
              <a:solidFill>
                <a:schemeClr val="dk2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Movilidad segura </a:t>
            </a:r>
            <a:br>
              <a:rPr b="1" lang="en" sz="1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" sz="1600">
                <a:solidFill>
                  <a:srgbClr val="C00000"/>
                </a:solidFill>
                <a:latin typeface="Lato"/>
                <a:ea typeface="Lato"/>
                <a:cs typeface="Lato"/>
                <a:sym typeface="Lato"/>
              </a:rPr>
              <a:t>y sostenible:</a:t>
            </a: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 </a:t>
            </a:r>
            <a:b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</a:br>
            <a:r>
              <a:rPr lang="en" sz="1600">
                <a:solidFill>
                  <a:srgbClr val="C00000"/>
                </a:solidFill>
                <a:latin typeface="Lato Light"/>
                <a:ea typeface="Lato Light"/>
                <a:cs typeface="Lato Light"/>
                <a:sym typeface="Lato Light"/>
              </a:rPr>
              <a:t>Una comuna conectada, segura y accesible.</a:t>
            </a:r>
            <a:endParaRPr sz="1600">
              <a:solidFill>
                <a:srgbClr val="C00000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➔"/>
            </a:pP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Calles iluminadas, ciclovías y redes de transporte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que permitan el desplazamiento en diferentes modalidades.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spcBef>
                <a:spcPts val="10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 Light"/>
              <a:buChar char="➔"/>
            </a:pP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Accesibilidad universal e infraestructura de movilidad activa para </a:t>
            </a:r>
            <a:r>
              <a:rPr lang="en" sz="1200">
                <a:solidFill>
                  <a:schemeClr val="dk2"/>
                </a:solidFill>
                <a:latin typeface="Lato Black"/>
                <a:ea typeface="Lato Black"/>
                <a:cs typeface="Lato Black"/>
                <a:sym typeface="Lato Black"/>
              </a:rPr>
              <a:t>asegurar trayectos seguros y amigables</a:t>
            </a:r>
            <a:r>
              <a:rPr lang="en" sz="1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endParaRPr sz="12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